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259" r:id="rId2"/>
    <p:sldId id="260" r:id="rId3"/>
    <p:sldId id="258" r:id="rId4"/>
    <p:sldId id="261" r:id="rId5"/>
    <p:sldId id="262" r:id="rId6"/>
    <p:sldId id="263" r:id="rId7"/>
    <p:sldId id="257" r:id="rId8"/>
    <p:sldId id="256"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a:t>Click to edit Master subtitle style</a:t>
            </a:r>
            <a:endParaRPr lang="en-US" dirty="0"/>
          </a:p>
        </p:txBody>
      </p:sp>
      <p:sp>
        <p:nvSpPr>
          <p:cNvPr id="7" name="Date Placeholder 6"/>
          <p:cNvSpPr>
            <a:spLocks noGrp="1"/>
          </p:cNvSpPr>
          <p:nvPr>
            <p:ph type="dt" sz="half" idx="10"/>
          </p:nvPr>
        </p:nvSpPr>
        <p:spPr/>
        <p:txBody>
          <a:bodyPr/>
          <a:lstStyle/>
          <a:p>
            <a:fld id="{E1F7DED7-6120-4AAE-900E-EBE665317A31}" type="datetimeFigureOut">
              <a:rPr lang="en-US" smtClean="0"/>
              <a:t>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207693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F7DED7-6120-4AAE-900E-EBE665317A31}"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11609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F7DED7-6120-4AAE-900E-EBE665317A31}"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170011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F7DED7-6120-4AAE-900E-EBE665317A31}"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B213-EDA5-4A71-9290-F0AD6322A01A}"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03719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F7DED7-6120-4AAE-900E-EBE665317A31}"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405695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1F7DED7-6120-4AAE-900E-EBE665317A31}" type="datetimeFigureOut">
              <a:rPr lang="en-US" smtClean="0"/>
              <a:t>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1072955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1F7DED7-6120-4AAE-900E-EBE665317A31}" type="datetimeFigureOut">
              <a:rPr lang="en-US" smtClean="0"/>
              <a:t>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330169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F7DED7-6120-4AAE-900E-EBE665317A31}"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4139853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F7DED7-6120-4AAE-900E-EBE665317A31}"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864185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F7DED7-6120-4AAE-900E-EBE665317A31}"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112136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F7DED7-6120-4AAE-900E-EBE665317A31}"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2129192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F7DED7-6120-4AAE-900E-EBE665317A31}"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36217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F7DED7-6120-4AAE-900E-EBE665317A31}" type="datetimeFigureOut">
              <a:rPr lang="en-US" smtClean="0"/>
              <a:t>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247677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F7DED7-6120-4AAE-900E-EBE665317A31}" type="datetimeFigureOut">
              <a:rPr lang="en-US" smtClean="0"/>
              <a:t>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277883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7DED7-6120-4AAE-900E-EBE665317A31}" type="datetimeFigureOut">
              <a:rPr lang="en-US" smtClean="0"/>
              <a:t>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192808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F7DED7-6120-4AAE-900E-EBE665317A31}"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32650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F7DED7-6120-4AAE-900E-EBE665317A31}"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B213-EDA5-4A71-9290-F0AD6322A01A}" type="slidenum">
              <a:rPr lang="en-US" smtClean="0"/>
              <a:t>‹#›</a:t>
            </a:fld>
            <a:endParaRPr lang="en-US"/>
          </a:p>
        </p:txBody>
      </p:sp>
    </p:spTree>
    <p:extLst>
      <p:ext uri="{BB962C8B-B14F-4D97-AF65-F5344CB8AC3E}">
        <p14:creationId xmlns:p14="http://schemas.microsoft.com/office/powerpoint/2010/main" val="2275239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1F7DED7-6120-4AAE-900E-EBE665317A31}" type="datetimeFigureOut">
              <a:rPr lang="en-US" smtClean="0"/>
              <a:t>2/27/2017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61EB213-EDA5-4A71-9290-F0AD6322A01A}" type="slidenum">
              <a:rPr lang="en-US" smtClean="0"/>
              <a:t>‹#›</a:t>
            </a:fld>
            <a:endParaRPr lang="en-US"/>
          </a:p>
        </p:txBody>
      </p:sp>
    </p:spTree>
    <p:extLst>
      <p:ext uri="{BB962C8B-B14F-4D97-AF65-F5344CB8AC3E}">
        <p14:creationId xmlns:p14="http://schemas.microsoft.com/office/powerpoint/2010/main" val="3418357235"/>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20"/>
            <a:ext cx="12192000" cy="6929120"/>
          </a:xfrm>
          <a:prstGeom prst="rect">
            <a:avLst/>
          </a:prstGeom>
        </p:spPr>
      </p:pic>
      <p:sp>
        <p:nvSpPr>
          <p:cNvPr id="2" name="Title 1"/>
          <p:cNvSpPr>
            <a:spLocks noGrp="1"/>
          </p:cNvSpPr>
          <p:nvPr>
            <p:ph type="title"/>
          </p:nvPr>
        </p:nvSpPr>
        <p:spPr>
          <a:xfrm>
            <a:off x="838200" y="214471"/>
            <a:ext cx="10515600" cy="1325563"/>
          </a:xfrm>
        </p:spPr>
        <p:txBody>
          <a:bodyPr>
            <a:normAutofit/>
          </a:bodyPr>
          <a:lstStyle/>
          <a:p>
            <a:pPr algn="ctr"/>
            <a:r>
              <a:rPr lang="en-US" b="1" dirty="0">
                <a:solidFill>
                  <a:schemeClr val="tx1"/>
                </a:solidFill>
              </a:rPr>
              <a:t>Vista Real Estate</a:t>
            </a:r>
          </a:p>
        </p:txBody>
      </p:sp>
      <p:sp>
        <p:nvSpPr>
          <p:cNvPr id="3" name="Content Placeholder 2"/>
          <p:cNvSpPr>
            <a:spLocks noGrp="1"/>
          </p:cNvSpPr>
          <p:nvPr>
            <p:ph idx="1"/>
          </p:nvPr>
        </p:nvSpPr>
        <p:spPr>
          <a:xfrm>
            <a:off x="1120000" y="1825624"/>
            <a:ext cx="10462400" cy="4849495"/>
          </a:xfrm>
        </p:spPr>
        <p:txBody>
          <a:bodyPr anchor="b"/>
          <a:lstStyle/>
          <a:p>
            <a:pPr marL="0" indent="0" algn="r">
              <a:buNone/>
            </a:pPr>
            <a:r>
              <a:rPr lang="en-US" b="1" dirty="0">
                <a:solidFill>
                  <a:schemeClr val="tx1"/>
                </a:solidFill>
              </a:rPr>
              <a:t>Overview</a:t>
            </a:r>
          </a:p>
        </p:txBody>
      </p:sp>
      <p:sp>
        <p:nvSpPr>
          <p:cNvPr id="5" name="TextBox 4"/>
          <p:cNvSpPr txBox="1"/>
          <p:nvPr/>
        </p:nvSpPr>
        <p:spPr>
          <a:xfrm>
            <a:off x="0" y="6446798"/>
            <a:ext cx="2113280" cy="369332"/>
          </a:xfrm>
          <a:prstGeom prst="rect">
            <a:avLst/>
          </a:prstGeom>
          <a:noFill/>
        </p:spPr>
        <p:txBody>
          <a:bodyPr wrap="square" rtlCol="0">
            <a:spAutoFit/>
          </a:bodyPr>
          <a:lstStyle/>
          <a:p>
            <a:r>
              <a:rPr lang="en-US" dirty="0">
                <a:solidFill>
                  <a:schemeClr val="bg2">
                    <a:lumMod val="60000"/>
                    <a:lumOff val="40000"/>
                  </a:schemeClr>
                </a:solidFill>
              </a:rPr>
              <a:t>La Centerra</a:t>
            </a:r>
          </a:p>
        </p:txBody>
      </p:sp>
    </p:spTree>
    <p:extLst>
      <p:ext uri="{BB962C8B-B14F-4D97-AF65-F5344CB8AC3E}">
        <p14:creationId xmlns:p14="http://schemas.microsoft.com/office/powerpoint/2010/main" val="94617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Vista History</a:t>
            </a:r>
          </a:p>
        </p:txBody>
      </p:sp>
      <p:sp>
        <p:nvSpPr>
          <p:cNvPr id="3" name="Content Placeholder 2"/>
          <p:cNvSpPr>
            <a:spLocks noGrp="1"/>
          </p:cNvSpPr>
          <p:nvPr>
            <p:ph idx="1"/>
          </p:nvPr>
        </p:nvSpPr>
        <p:spPr/>
        <p:txBody>
          <a:bodyPr>
            <a:normAutofit lnSpcReduction="10000"/>
          </a:bodyPr>
          <a:lstStyle/>
          <a:p>
            <a:pPr algn="just"/>
            <a:r>
              <a:rPr lang="en-US" dirty="0"/>
              <a:t>Founded in 1985</a:t>
            </a:r>
            <a:r>
              <a:rPr lang="en-US" b="1" dirty="0"/>
              <a:t>,</a:t>
            </a:r>
            <a:r>
              <a:rPr lang="en-US" dirty="0"/>
              <a:t> The Vista Companies is a full-service Houston-based real estate services group that specializes in the fields of real estate development, leasing, brokerage, and property management. </a:t>
            </a:r>
          </a:p>
          <a:p>
            <a:pPr algn="just"/>
            <a:r>
              <a:rPr lang="en-US" dirty="0"/>
              <a:t>Vista Private Equity Group, which was founded in 2006, was formed to work alongside The Vista Companies in establishing attractive, risk adjusted returns in the core areas of traditional private equity and real estate development.</a:t>
            </a:r>
          </a:p>
          <a:p>
            <a:pPr algn="just"/>
            <a:r>
              <a:rPr lang="en-US" dirty="0"/>
              <a:t>To date, Vista has been involved in the acquisition and/or development of 61 commercial properties with a market value of more than $530 Million.</a:t>
            </a:r>
          </a:p>
        </p:txBody>
      </p:sp>
    </p:spTree>
    <p:extLst>
      <p:ext uri="{BB962C8B-B14F-4D97-AF65-F5344CB8AC3E}">
        <p14:creationId xmlns:p14="http://schemas.microsoft.com/office/powerpoint/2010/main" val="78490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Investment Profile</a:t>
            </a:r>
          </a:p>
        </p:txBody>
      </p:sp>
      <p:sp>
        <p:nvSpPr>
          <p:cNvPr id="4" name="Content Placeholder 3"/>
          <p:cNvSpPr>
            <a:spLocks noGrp="1"/>
          </p:cNvSpPr>
          <p:nvPr>
            <p:ph idx="1"/>
          </p:nvPr>
        </p:nvSpPr>
        <p:spPr>
          <a:xfrm>
            <a:off x="1120000" y="1825625"/>
            <a:ext cx="5469336" cy="4351338"/>
          </a:xfrm>
        </p:spPr>
        <p:txBody>
          <a:bodyPr>
            <a:normAutofit/>
          </a:bodyPr>
          <a:lstStyle/>
          <a:p>
            <a:pPr algn="just"/>
            <a:endParaRPr lang="en-US" dirty="0"/>
          </a:p>
          <a:p>
            <a:pPr algn="just"/>
            <a:r>
              <a:rPr lang="en-US" dirty="0"/>
              <a:t>Investment Size: $5 – 50 Million</a:t>
            </a:r>
          </a:p>
          <a:p>
            <a:pPr algn="just"/>
            <a:r>
              <a:rPr lang="en-US" dirty="0"/>
              <a:t>Property Use: </a:t>
            </a:r>
          </a:p>
          <a:p>
            <a:pPr lvl="1" algn="just"/>
            <a:r>
              <a:rPr lang="en-US" dirty="0"/>
              <a:t>Retail</a:t>
            </a:r>
          </a:p>
          <a:p>
            <a:pPr lvl="1" algn="just"/>
            <a:r>
              <a:rPr lang="en-US" dirty="0"/>
              <a:t>Office</a:t>
            </a:r>
          </a:p>
          <a:p>
            <a:pPr lvl="1" algn="just"/>
            <a:r>
              <a:rPr lang="en-US" dirty="0"/>
              <a:t>Mixed-Use</a:t>
            </a:r>
          </a:p>
          <a:p>
            <a:pPr algn="just"/>
            <a:r>
              <a:rPr lang="en-US" dirty="0"/>
              <a:t>Geography: Texas / Southeast 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0505" y="2396380"/>
            <a:ext cx="4814741" cy="3209827"/>
          </a:xfrm>
          <a:prstGeom prst="rect">
            <a:avLst/>
          </a:prstGeom>
        </p:spPr>
      </p:pic>
      <p:sp>
        <p:nvSpPr>
          <p:cNvPr id="6" name="TextBox 5"/>
          <p:cNvSpPr txBox="1"/>
          <p:nvPr/>
        </p:nvSpPr>
        <p:spPr>
          <a:xfrm>
            <a:off x="7012835" y="5606207"/>
            <a:ext cx="4450080" cy="369332"/>
          </a:xfrm>
          <a:prstGeom prst="rect">
            <a:avLst/>
          </a:prstGeom>
          <a:noFill/>
        </p:spPr>
        <p:txBody>
          <a:bodyPr wrap="square" rtlCol="0">
            <a:spAutoFit/>
          </a:bodyPr>
          <a:lstStyle/>
          <a:p>
            <a:pPr algn="ctr"/>
            <a:r>
              <a:rPr lang="en-US" dirty="0"/>
              <a:t>Vista Terre Haute</a:t>
            </a:r>
          </a:p>
        </p:txBody>
      </p:sp>
    </p:spTree>
    <p:extLst>
      <p:ext uri="{BB962C8B-B14F-4D97-AF65-F5344CB8AC3E}">
        <p14:creationId xmlns:p14="http://schemas.microsoft.com/office/powerpoint/2010/main" val="3812889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Vista Development Investments</a:t>
            </a:r>
          </a:p>
        </p:txBody>
      </p:sp>
      <p:sp>
        <p:nvSpPr>
          <p:cNvPr id="4" name="Text Placeholder 3"/>
          <p:cNvSpPr>
            <a:spLocks noGrp="1"/>
          </p:cNvSpPr>
          <p:nvPr>
            <p:ph type="body" idx="1"/>
          </p:nvPr>
        </p:nvSpPr>
        <p:spPr/>
        <p:txBody>
          <a:bodyPr>
            <a:normAutofit/>
          </a:bodyPr>
          <a:lstStyle/>
          <a:p>
            <a:pPr algn="ctr"/>
            <a:r>
              <a:rPr lang="en-US" sz="3600" dirty="0"/>
              <a:t>La Centerra</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20775" y="2661921"/>
            <a:ext cx="5024438" cy="3527742"/>
          </a:xfrm>
        </p:spPr>
      </p:pic>
      <p:sp>
        <p:nvSpPr>
          <p:cNvPr id="6" name="Text Placeholder 5"/>
          <p:cNvSpPr>
            <a:spLocks noGrp="1"/>
          </p:cNvSpPr>
          <p:nvPr>
            <p:ph type="body" sz="quarter" idx="3"/>
          </p:nvPr>
        </p:nvSpPr>
        <p:spPr/>
        <p:txBody>
          <a:bodyPr>
            <a:normAutofit/>
          </a:bodyPr>
          <a:lstStyle/>
          <a:p>
            <a:pPr algn="ctr"/>
            <a:r>
              <a:rPr lang="en-US" sz="3600" dirty="0"/>
              <a:t>Spring Green</a:t>
            </a:r>
          </a:p>
        </p:txBody>
      </p:sp>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19838" y="2661922"/>
            <a:ext cx="5029200" cy="3523293"/>
          </a:xfrm>
        </p:spPr>
      </p:pic>
    </p:spTree>
    <p:extLst>
      <p:ext uri="{BB962C8B-B14F-4D97-AF65-F5344CB8AC3E}">
        <p14:creationId xmlns:p14="http://schemas.microsoft.com/office/powerpoint/2010/main" val="4001776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Vista Office Investments</a:t>
            </a:r>
          </a:p>
        </p:txBody>
      </p:sp>
      <p:sp>
        <p:nvSpPr>
          <p:cNvPr id="3" name="Text Placeholder 2"/>
          <p:cNvSpPr>
            <a:spLocks noGrp="1"/>
          </p:cNvSpPr>
          <p:nvPr>
            <p:ph type="body" idx="1"/>
          </p:nvPr>
        </p:nvSpPr>
        <p:spPr/>
        <p:txBody>
          <a:bodyPr>
            <a:normAutofit/>
          </a:bodyPr>
          <a:lstStyle/>
          <a:p>
            <a:pPr algn="ctr"/>
            <a:r>
              <a:rPr lang="en-US" sz="3600" dirty="0"/>
              <a:t>Towers of Lakeway</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20775" y="2660904"/>
            <a:ext cx="5024441" cy="3529584"/>
          </a:xfrm>
        </p:spPr>
      </p:pic>
      <p:sp>
        <p:nvSpPr>
          <p:cNvPr id="5" name="Text Placeholder 4"/>
          <p:cNvSpPr>
            <a:spLocks noGrp="1"/>
          </p:cNvSpPr>
          <p:nvPr>
            <p:ph type="body" sz="quarter" idx="3"/>
          </p:nvPr>
        </p:nvSpPr>
        <p:spPr/>
        <p:txBody>
          <a:bodyPr>
            <a:normAutofit/>
          </a:bodyPr>
          <a:lstStyle/>
          <a:p>
            <a:pPr algn="ctr"/>
            <a:r>
              <a:rPr lang="en-US" sz="3600" dirty="0"/>
              <a:t>Cypresswood</a:t>
            </a:r>
          </a:p>
        </p:txBody>
      </p:sp>
      <p:pic>
        <p:nvPicPr>
          <p:cNvPr id="8" name="Content Placeholder 7"/>
          <p:cNvPicPr>
            <a:picLocks noGrp="1" noChangeAspect="1"/>
          </p:cNvPicPr>
          <p:nvPr>
            <p:ph sz="quarter" idx="4"/>
          </p:nvPr>
        </p:nvPicPr>
        <p:blipFill>
          <a:blip r:embed="rId3"/>
          <a:stretch>
            <a:fillRect/>
          </a:stretch>
        </p:blipFill>
        <p:spPr>
          <a:xfrm>
            <a:off x="6319838" y="2660904"/>
            <a:ext cx="5029200" cy="3529584"/>
          </a:xfrm>
          <a:prstGeom prst="rect">
            <a:avLst/>
          </a:prstGeom>
        </p:spPr>
      </p:pic>
    </p:spTree>
    <p:extLst>
      <p:ext uri="{BB962C8B-B14F-4D97-AF65-F5344CB8AC3E}">
        <p14:creationId xmlns:p14="http://schemas.microsoft.com/office/powerpoint/2010/main" val="295351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Vista Investment Returns</a:t>
            </a:r>
          </a:p>
        </p:txBody>
      </p:sp>
      <p:sp>
        <p:nvSpPr>
          <p:cNvPr id="3" name="Text Placeholder 2"/>
          <p:cNvSpPr>
            <a:spLocks noGrp="1"/>
          </p:cNvSpPr>
          <p:nvPr>
            <p:ph type="body" idx="1"/>
          </p:nvPr>
        </p:nvSpPr>
        <p:spPr>
          <a:xfrm>
            <a:off x="1072372" y="2359893"/>
            <a:ext cx="5025216" cy="823912"/>
          </a:xfrm>
        </p:spPr>
        <p:txBody>
          <a:bodyPr/>
          <a:lstStyle/>
          <a:p>
            <a:pPr algn="ctr"/>
            <a:r>
              <a:rPr lang="en-US" sz="3600" dirty="0"/>
              <a:t>Realized</a:t>
            </a:r>
            <a:endParaRPr lang="en-US" dirty="0"/>
          </a:p>
        </p:txBody>
      </p:sp>
      <p:sp>
        <p:nvSpPr>
          <p:cNvPr id="4" name="Content Placeholder 3"/>
          <p:cNvSpPr>
            <a:spLocks noGrp="1"/>
          </p:cNvSpPr>
          <p:nvPr>
            <p:ph sz="half" idx="2"/>
          </p:nvPr>
        </p:nvSpPr>
        <p:spPr>
          <a:xfrm>
            <a:off x="1072372" y="3315780"/>
            <a:ext cx="5025216" cy="1887816"/>
          </a:xfrm>
        </p:spPr>
        <p:txBody>
          <a:bodyPr>
            <a:normAutofit/>
          </a:bodyPr>
          <a:lstStyle/>
          <a:p>
            <a:r>
              <a:rPr lang="en-US" sz="2400" dirty="0"/>
              <a:t>Average Holding Period: 5.5 Years</a:t>
            </a:r>
          </a:p>
          <a:p>
            <a:r>
              <a:rPr lang="en-US" sz="2400" dirty="0"/>
              <a:t>Average Cash-On-Cash Return: 2.5x</a:t>
            </a:r>
          </a:p>
          <a:p>
            <a:r>
              <a:rPr lang="en-US" sz="2400" dirty="0"/>
              <a:t>Average IRR: 19.3%</a:t>
            </a: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425428" y="2505075"/>
            <a:ext cx="5155233" cy="3248422"/>
          </a:xfrm>
        </p:spPr>
      </p:pic>
      <p:sp>
        <p:nvSpPr>
          <p:cNvPr id="8" name="TextBox 7"/>
          <p:cNvSpPr txBox="1"/>
          <p:nvPr/>
        </p:nvSpPr>
        <p:spPr>
          <a:xfrm>
            <a:off x="6910293" y="5753497"/>
            <a:ext cx="4185501" cy="369332"/>
          </a:xfrm>
          <a:prstGeom prst="rect">
            <a:avLst/>
          </a:prstGeom>
          <a:noFill/>
        </p:spPr>
        <p:txBody>
          <a:bodyPr wrap="square" rtlCol="0">
            <a:spAutoFit/>
          </a:bodyPr>
          <a:lstStyle/>
          <a:p>
            <a:pPr algn="ctr"/>
            <a:r>
              <a:rPr lang="en-US" dirty="0"/>
              <a:t>The Plazas at Memorial Drive</a:t>
            </a:r>
          </a:p>
        </p:txBody>
      </p:sp>
    </p:spTree>
    <p:extLst>
      <p:ext uri="{BB962C8B-B14F-4D97-AF65-F5344CB8AC3E}">
        <p14:creationId xmlns:p14="http://schemas.microsoft.com/office/powerpoint/2010/main" val="112208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0133"/>
          <a:stretch/>
        </p:blipFill>
        <p:spPr>
          <a:xfrm>
            <a:off x="351506" y="1481476"/>
            <a:ext cx="1619533" cy="1358433"/>
          </a:xfrm>
          <a:prstGeom prst="rect">
            <a:avLst/>
          </a:prstGeom>
        </p:spPr>
      </p:pic>
      <p:sp>
        <p:nvSpPr>
          <p:cNvPr id="10" name="Title 9"/>
          <p:cNvSpPr>
            <a:spLocks noGrp="1"/>
          </p:cNvSpPr>
          <p:nvPr>
            <p:ph type="title"/>
          </p:nvPr>
        </p:nvSpPr>
        <p:spPr/>
        <p:txBody>
          <a:bodyPr/>
          <a:lstStyle/>
          <a:p>
            <a:pPr algn="ctr"/>
            <a:r>
              <a:rPr lang="en-US" dirty="0"/>
              <a:t>Vista Management Team</a:t>
            </a:r>
          </a:p>
        </p:txBody>
      </p:sp>
      <p:pic>
        <p:nvPicPr>
          <p:cNvPr id="14" name="Picture 13"/>
          <p:cNvPicPr>
            <a:picLocks noChangeAspect="1"/>
          </p:cNvPicPr>
          <p:nvPr/>
        </p:nvPicPr>
        <p:blipFill rotWithShape="1">
          <a:blip r:embed="rId3"/>
          <a:srcRect l="-10" t="-606" r="19942" b="-606"/>
          <a:stretch/>
        </p:blipFill>
        <p:spPr>
          <a:xfrm>
            <a:off x="351506" y="3014206"/>
            <a:ext cx="1625358" cy="1378964"/>
          </a:xfrm>
          <a:prstGeom prst="rect">
            <a:avLst/>
          </a:prstGeom>
        </p:spPr>
      </p:pic>
      <p:sp>
        <p:nvSpPr>
          <p:cNvPr id="17" name="TextBox 16"/>
          <p:cNvSpPr txBox="1"/>
          <p:nvPr/>
        </p:nvSpPr>
        <p:spPr>
          <a:xfrm>
            <a:off x="2273560" y="1437417"/>
            <a:ext cx="8908330" cy="1446550"/>
          </a:xfrm>
          <a:prstGeom prst="rect">
            <a:avLst/>
          </a:prstGeom>
          <a:noFill/>
        </p:spPr>
        <p:txBody>
          <a:bodyPr wrap="square" rtlCol="0">
            <a:spAutoFit/>
          </a:bodyPr>
          <a:lstStyle/>
          <a:p>
            <a:pPr algn="just"/>
            <a:r>
              <a:rPr lang="en-US" sz="1600" b="1" dirty="0"/>
              <a:t>Woody Mann, Jr., President – Vista Equities Group: </a:t>
            </a:r>
            <a:r>
              <a:rPr lang="en-US" sz="1400" dirty="0"/>
              <a:t>Woody currently serves as President of Vista Equities Group and Sr. Vice President of Vista Management Company (together, Vista Equities Group and Vista Management Company are referred to as “The Vista Companies” or as “Vista”). As a co-founder of The Vista Companies in 1985, he has been responsible for directing the growth of Vista from a small property management firm to one that is responsible for the development and acquisition of a retail and commercial property portfolio of over 1,300,000 sq. ft. with an estimated combined market value of over $160 Million.</a:t>
            </a:r>
          </a:p>
        </p:txBody>
      </p:sp>
      <p:sp>
        <p:nvSpPr>
          <p:cNvPr id="18" name="TextBox 17"/>
          <p:cNvSpPr txBox="1"/>
          <p:nvPr/>
        </p:nvSpPr>
        <p:spPr>
          <a:xfrm>
            <a:off x="2273560" y="3002442"/>
            <a:ext cx="8908330" cy="1446550"/>
          </a:xfrm>
          <a:prstGeom prst="rect">
            <a:avLst/>
          </a:prstGeom>
          <a:noFill/>
        </p:spPr>
        <p:txBody>
          <a:bodyPr wrap="square" rtlCol="0">
            <a:spAutoFit/>
          </a:bodyPr>
          <a:lstStyle/>
          <a:p>
            <a:pPr algn="just"/>
            <a:r>
              <a:rPr lang="en-US" sz="1600" b="1" dirty="0"/>
              <a:t>Brent Mann, Founding Partner – Vista Private Equity Group</a:t>
            </a:r>
            <a:r>
              <a:rPr lang="en-US" b="1" dirty="0"/>
              <a:t>: </a:t>
            </a:r>
            <a:r>
              <a:rPr lang="en-US" sz="1400" dirty="0"/>
              <a:t>Brent is a founding Partner of Vista Private Equity Group (“VPEG”). Prior to co-founding VPEG during 2006, Brent served in a variety of executive/management capacities over the course of a 19-year career with Weingarten Realty Investors (NYSE: WRI), a Houston-based real estate investment trust with an equity market capitalization exceeding $2.5 billion. Brent served as Senior Vice President of New Business Development for Weingarten, where he held responsibility for leading new project development and merchant-build opportunities.</a:t>
            </a:r>
            <a:endParaRPr lang="en-US" dirty="0"/>
          </a:p>
        </p:txBody>
      </p:sp>
      <p:sp>
        <p:nvSpPr>
          <p:cNvPr id="19" name="TextBox 18"/>
          <p:cNvSpPr txBox="1"/>
          <p:nvPr/>
        </p:nvSpPr>
        <p:spPr>
          <a:xfrm>
            <a:off x="2273560" y="4567467"/>
            <a:ext cx="8908330" cy="1846659"/>
          </a:xfrm>
          <a:prstGeom prst="rect">
            <a:avLst/>
          </a:prstGeom>
          <a:noFill/>
        </p:spPr>
        <p:txBody>
          <a:bodyPr wrap="square" rtlCol="0">
            <a:spAutoFit/>
          </a:bodyPr>
          <a:lstStyle/>
          <a:p>
            <a:pPr algn="just"/>
            <a:r>
              <a:rPr lang="en-US" sz="1600" b="1" dirty="0"/>
              <a:t>Greg Houghtaling, Founding Partner – Vista Private Equity Group: </a:t>
            </a:r>
            <a:r>
              <a:rPr lang="en-US" sz="1400" dirty="0"/>
              <a:t>Greg is a founding Partner of the Vista Private Equity Group (“VPEG”) and co-manages the activities of Vista’s Private Equity Group. Prior to co-founding VPEG in 2006, Greg served as a Managing Director for 10 years with RSTW Partners, a Houston-based private equity firm which invested mezzanine and equity capital totaling $850 million through three institutional investment funds.  At RSTW, Greg was responsible for managing the entire investment process on transactions that he led, including transaction sourcing, structuring, due diligence, negotiations/closings, post-closing management and coordinating investment exit scenarios.</a:t>
            </a:r>
          </a:p>
          <a:p>
            <a:pPr algn="just"/>
            <a:endParaRPr lang="en-US" sz="1400" dirty="0"/>
          </a:p>
        </p:txBody>
      </p:sp>
      <p:pic>
        <p:nvPicPr>
          <p:cNvPr id="11" name="Picture 2" descr="http://vistagroup.staging.wpengine.com/wp-content/uploads/2012/04/GregoryHoughtalingHeadshot3-2.png"/>
          <p:cNvPicPr>
            <a:picLocks noChangeAspect="1" noChangeArrowheads="1"/>
          </p:cNvPicPr>
          <p:nvPr/>
        </p:nvPicPr>
        <p:blipFill rotWithShape="1">
          <a:blip r:embed="rId4">
            <a:extLst>
              <a:ext uri="{28A0092B-C50C-407E-A947-70E740481C1C}">
                <a14:useLocalDpi xmlns:a14="http://schemas.microsoft.com/office/drawing/2010/main" val="0"/>
              </a:ext>
            </a:extLst>
          </a:blip>
          <a:srcRect l="170" t="-4545" r="20049" b="-4545"/>
          <a:stretch/>
        </p:blipFill>
        <p:spPr bwMode="auto">
          <a:xfrm>
            <a:off x="351506" y="4567467"/>
            <a:ext cx="1619533" cy="1486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659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a:t>Vista Management Team</a:t>
            </a:r>
          </a:p>
        </p:txBody>
      </p:sp>
      <p:pic>
        <p:nvPicPr>
          <p:cNvPr id="15" name="Picture 14"/>
          <p:cNvPicPr>
            <a:picLocks noChangeAspect="1"/>
          </p:cNvPicPr>
          <p:nvPr/>
        </p:nvPicPr>
        <p:blipFill rotWithShape="1">
          <a:blip r:embed="rId2"/>
          <a:srcRect l="1801" r="21621"/>
          <a:stretch/>
        </p:blipFill>
        <p:spPr>
          <a:xfrm>
            <a:off x="386945" y="3044181"/>
            <a:ext cx="1554480" cy="1359749"/>
          </a:xfrm>
          <a:prstGeom prst="rect">
            <a:avLst/>
          </a:prstGeom>
        </p:spPr>
      </p:pic>
      <p:sp>
        <p:nvSpPr>
          <p:cNvPr id="17" name="TextBox 16"/>
          <p:cNvSpPr txBox="1"/>
          <p:nvPr/>
        </p:nvSpPr>
        <p:spPr>
          <a:xfrm>
            <a:off x="2273560" y="1479592"/>
            <a:ext cx="8908330" cy="1415772"/>
          </a:xfrm>
          <a:prstGeom prst="rect">
            <a:avLst/>
          </a:prstGeom>
          <a:noFill/>
        </p:spPr>
        <p:txBody>
          <a:bodyPr wrap="square" rtlCol="0">
            <a:spAutoFit/>
          </a:bodyPr>
          <a:lstStyle/>
          <a:p>
            <a:pPr algn="just"/>
            <a:r>
              <a:rPr lang="en-US" sz="1600" b="1" dirty="0"/>
              <a:t>Cathie Mann, President – Vista Management Company: </a:t>
            </a:r>
            <a:r>
              <a:rPr lang="en-US" sz="1400" dirty="0"/>
              <a:t>As a co-founder of Vista in 1985, Cathie brings a wealth of property management and leasing experience to the Vista team.  As the president of Vista Management Company for twenty seven years, she and her property management, leasing, and maintenance staff oversee a portfolio of 1,200,000 square feet of shopping centers and office buildings, and mixed-use developments. In addition, she is responsible for final lease administration issues regarding language, definitions, and legal issues in all tenant leases.</a:t>
            </a:r>
            <a:endParaRPr lang="en-US" dirty="0"/>
          </a:p>
        </p:txBody>
      </p:sp>
      <p:sp>
        <p:nvSpPr>
          <p:cNvPr id="18" name="TextBox 17"/>
          <p:cNvSpPr txBox="1"/>
          <p:nvPr/>
        </p:nvSpPr>
        <p:spPr>
          <a:xfrm>
            <a:off x="2273560" y="4551992"/>
            <a:ext cx="8908330" cy="1415772"/>
          </a:xfrm>
          <a:prstGeom prst="rect">
            <a:avLst/>
          </a:prstGeom>
          <a:noFill/>
        </p:spPr>
        <p:txBody>
          <a:bodyPr wrap="square" rtlCol="0">
            <a:spAutoFit/>
          </a:bodyPr>
          <a:lstStyle/>
          <a:p>
            <a:pPr algn="just"/>
            <a:r>
              <a:rPr lang="en-US" sz="1600" b="1" dirty="0"/>
              <a:t>Dennis Johnston, President – Vista Brokerage Services: </a:t>
            </a:r>
            <a:r>
              <a:rPr lang="en-US" sz="1400" dirty="0"/>
              <a:t>Dennis is the founder of Vista Brokerage Services. Prior to founding Vista Brokerage Services, Dennis served as a Partner and President of McDade, Smith, Gould, Johnston and Mason, a Houston-based boutique commercial real estate firm. Involved in the sale of land to developers, end-users and investors, as well as leasing and investment sales, Dennis has negotiated over 300 transactions totaling approximately $600 million during the course of his career. He is a graduate of the University of Texas with a Masters degree in Business Administration</a:t>
            </a:r>
            <a:endParaRPr lang="en-US" sz="1600" dirty="0"/>
          </a:p>
        </p:txBody>
      </p:sp>
      <p:pic>
        <p:nvPicPr>
          <p:cNvPr id="21" name="Picture 20"/>
          <p:cNvPicPr>
            <a:picLocks noChangeAspect="1"/>
          </p:cNvPicPr>
          <p:nvPr/>
        </p:nvPicPr>
        <p:blipFill rotWithShape="1">
          <a:blip r:embed="rId3"/>
          <a:srcRect l="1801" t="-3385" r="21621" b="-3385"/>
          <a:stretch/>
        </p:blipFill>
        <p:spPr>
          <a:xfrm>
            <a:off x="618315" y="9820417"/>
            <a:ext cx="722763" cy="746334"/>
          </a:xfrm>
          <a:prstGeom prst="rect">
            <a:avLst/>
          </a:prstGeom>
        </p:spPr>
      </p:pic>
      <p:sp>
        <p:nvSpPr>
          <p:cNvPr id="22" name="TextBox 21"/>
          <p:cNvSpPr txBox="1"/>
          <p:nvPr/>
        </p:nvSpPr>
        <p:spPr>
          <a:xfrm>
            <a:off x="2273560" y="2999740"/>
            <a:ext cx="8908330" cy="1477328"/>
          </a:xfrm>
          <a:prstGeom prst="rect">
            <a:avLst/>
          </a:prstGeom>
          <a:noFill/>
        </p:spPr>
        <p:txBody>
          <a:bodyPr wrap="square" rtlCol="0">
            <a:spAutoFit/>
          </a:bodyPr>
          <a:lstStyle/>
          <a:p>
            <a:pPr algn="just"/>
            <a:r>
              <a:rPr lang="en-US" sz="1600" b="1" dirty="0"/>
              <a:t>Patty Bender, Partner – Vista Private Equity Group: </a:t>
            </a:r>
            <a:r>
              <a:rPr lang="en-US" sz="1400" dirty="0"/>
              <a:t>Patty is a recently retired Executive Vice President with Weingarten Realty Investors and during her thirty-three year tenure, directed the Leasing, Marketing and Market Research departments. Ms. Bender was responsible for the net income of 300 shopping centers and directed all transactions in existing assets, re-developments and new developments. Her team’s responsibilities included anchor and shop tenant replacement, re-merchandising, and re-positioning assets to maximize cash flow.</a:t>
            </a:r>
          </a:p>
          <a:p>
            <a:pPr algn="just"/>
            <a:r>
              <a:rPr lang="en-US" sz="1600" b="1" dirty="0"/>
              <a:t> </a:t>
            </a:r>
            <a:endParaRPr lang="en-US" sz="1400" dirty="0"/>
          </a:p>
        </p:txBody>
      </p:sp>
      <p:pic>
        <p:nvPicPr>
          <p:cNvPr id="2" name="Picture 1"/>
          <p:cNvPicPr>
            <a:picLocks noChangeAspect="1"/>
          </p:cNvPicPr>
          <p:nvPr/>
        </p:nvPicPr>
        <p:blipFill>
          <a:blip r:embed="rId4"/>
          <a:stretch>
            <a:fillRect/>
          </a:stretch>
        </p:blipFill>
        <p:spPr>
          <a:xfrm>
            <a:off x="386945" y="1479592"/>
            <a:ext cx="1554480" cy="1347216"/>
          </a:xfrm>
          <a:prstGeom prst="rect">
            <a:avLst/>
          </a:prstGeom>
        </p:spPr>
      </p:pic>
      <p:pic>
        <p:nvPicPr>
          <p:cNvPr id="1026" name="Picture 2" descr="http://www.vistahouston.com/wp-content/uploads/2012/04/DennisJohnstonHeadshot3.png"/>
          <p:cNvPicPr>
            <a:picLocks noChangeAspect="1" noChangeArrowheads="1"/>
          </p:cNvPicPr>
          <p:nvPr/>
        </p:nvPicPr>
        <p:blipFill rotWithShape="1">
          <a:blip r:embed="rId5">
            <a:extLst>
              <a:ext uri="{28A0092B-C50C-407E-A947-70E740481C1C}">
                <a14:useLocalDpi xmlns:a14="http://schemas.microsoft.com/office/drawing/2010/main" val="0"/>
              </a:ext>
            </a:extLst>
          </a:blip>
          <a:srcRect r="19818"/>
          <a:stretch/>
        </p:blipFill>
        <p:spPr bwMode="auto">
          <a:xfrm>
            <a:off x="386945" y="4621303"/>
            <a:ext cx="1554480" cy="136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412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a:t>Vista Management Team</a:t>
            </a:r>
          </a:p>
        </p:txBody>
      </p:sp>
      <p:pic>
        <p:nvPicPr>
          <p:cNvPr id="15" name="Picture 14"/>
          <p:cNvPicPr>
            <a:picLocks noChangeAspect="1"/>
          </p:cNvPicPr>
          <p:nvPr/>
        </p:nvPicPr>
        <p:blipFill rotWithShape="1">
          <a:blip r:embed="rId2"/>
          <a:srcRect l="1801" r="21621"/>
          <a:stretch/>
        </p:blipFill>
        <p:spPr>
          <a:xfrm>
            <a:off x="386945" y="3044181"/>
            <a:ext cx="1554480" cy="1359749"/>
          </a:xfrm>
          <a:prstGeom prst="rect">
            <a:avLst/>
          </a:prstGeom>
        </p:spPr>
      </p:pic>
      <p:sp>
        <p:nvSpPr>
          <p:cNvPr id="17" name="TextBox 16"/>
          <p:cNvSpPr txBox="1"/>
          <p:nvPr/>
        </p:nvSpPr>
        <p:spPr>
          <a:xfrm>
            <a:off x="2273560" y="1479592"/>
            <a:ext cx="8908330" cy="1692771"/>
          </a:xfrm>
          <a:prstGeom prst="rect">
            <a:avLst/>
          </a:prstGeom>
          <a:noFill/>
        </p:spPr>
        <p:txBody>
          <a:bodyPr wrap="square" rtlCol="0">
            <a:spAutoFit/>
          </a:bodyPr>
          <a:lstStyle/>
          <a:p>
            <a:pPr algn="just"/>
            <a:r>
              <a:rPr lang="en-US" sz="1600" b="1" dirty="0"/>
              <a:t>Kurt Keene, Founding Partner – Vista Private Equity Group: </a:t>
            </a:r>
            <a:r>
              <a:rPr lang="en-US" sz="1400" dirty="0"/>
              <a:t>Kurt is a founding Partner of the Vista Private Equity Group (“VPEG”) and co-manages the activities of VPEG.  Prior to co-founding VPEG in 2006, Kurt served as a Managing Director for 11 years with RSTW Partners, a Houston-based private equity firm which invested mezzanine and equity capital totaling $850 million through three institutional investment funds.  At RSTW, Kurt was responsible for managing the entire investment process on transactions that he led, including transaction sourcing, structuring, due diligence, negotiations/closings, post-closing management and coordinating investment exit scenarios.</a:t>
            </a:r>
            <a:endParaRPr lang="en-US" sz="1600" dirty="0"/>
          </a:p>
          <a:p>
            <a:pPr algn="just"/>
            <a:endParaRPr lang="en-US" dirty="0"/>
          </a:p>
        </p:txBody>
      </p:sp>
      <p:pic>
        <p:nvPicPr>
          <p:cNvPr id="20" name="Picture 19"/>
          <p:cNvPicPr>
            <a:picLocks noChangeAspect="1"/>
          </p:cNvPicPr>
          <p:nvPr/>
        </p:nvPicPr>
        <p:blipFill rotWithShape="1">
          <a:blip r:embed="rId3"/>
          <a:srcRect l="1801" t="-5269" r="21621" b="-5269"/>
          <a:stretch/>
        </p:blipFill>
        <p:spPr>
          <a:xfrm>
            <a:off x="386945" y="2971032"/>
            <a:ext cx="1554480" cy="1506036"/>
          </a:xfrm>
          <a:prstGeom prst="rect">
            <a:avLst/>
          </a:prstGeom>
        </p:spPr>
      </p:pic>
      <p:pic>
        <p:nvPicPr>
          <p:cNvPr id="21" name="Picture 20"/>
          <p:cNvPicPr>
            <a:picLocks noChangeAspect="1"/>
          </p:cNvPicPr>
          <p:nvPr/>
        </p:nvPicPr>
        <p:blipFill rotWithShape="1">
          <a:blip r:embed="rId4"/>
          <a:srcRect l="1801" t="-3385" r="21621" b="-3385"/>
          <a:stretch/>
        </p:blipFill>
        <p:spPr>
          <a:xfrm>
            <a:off x="386945" y="1479592"/>
            <a:ext cx="1554480" cy="1454697"/>
          </a:xfrm>
          <a:prstGeom prst="rect">
            <a:avLst/>
          </a:prstGeom>
        </p:spPr>
      </p:pic>
      <p:sp>
        <p:nvSpPr>
          <p:cNvPr id="22" name="TextBox 21"/>
          <p:cNvSpPr txBox="1"/>
          <p:nvPr/>
        </p:nvSpPr>
        <p:spPr>
          <a:xfrm>
            <a:off x="2273560" y="2999740"/>
            <a:ext cx="8908330" cy="1446550"/>
          </a:xfrm>
          <a:prstGeom prst="rect">
            <a:avLst/>
          </a:prstGeom>
          <a:noFill/>
        </p:spPr>
        <p:txBody>
          <a:bodyPr wrap="square" rtlCol="0">
            <a:spAutoFit/>
          </a:bodyPr>
          <a:lstStyle/>
          <a:p>
            <a:pPr algn="just"/>
            <a:r>
              <a:rPr lang="en-US" sz="1600" b="1" dirty="0"/>
              <a:t>Matt Runkel, Associate – Vista Private Equity Group: </a:t>
            </a:r>
            <a:r>
              <a:rPr lang="en-US" sz="1400" dirty="0"/>
              <a:t>Matt Runkel is responsible for analyzing and procuring new investment opportunities while providing support in the ongoing portfolio management process. Additionally, Matt assists with design oversight, construction coordination, investor relations and overall portfolio administration tasks.  Prior to joining Vista Private Equity Group, Matt spent time in public accounting in Houston with PriceWaterhouse Coopers.</a:t>
            </a:r>
          </a:p>
          <a:p>
            <a:pPr algn="just"/>
            <a:r>
              <a:rPr lang="en-US" sz="1600" b="1" dirty="0"/>
              <a:t> </a:t>
            </a:r>
            <a:endParaRPr lang="en-US" sz="1400" dirty="0"/>
          </a:p>
        </p:txBody>
      </p:sp>
    </p:spTree>
    <p:extLst>
      <p:ext uri="{BB962C8B-B14F-4D97-AF65-F5344CB8AC3E}">
        <p14:creationId xmlns:p14="http://schemas.microsoft.com/office/powerpoint/2010/main" val="68926917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DBDBDB"/>
      </a:lt1>
      <a:dk2>
        <a:srgbClr val="4B4B4B"/>
      </a:dk2>
      <a:lt2>
        <a:srgbClr val="8ED5C1"/>
      </a:lt2>
      <a:accent1>
        <a:srgbClr val="73CBB2"/>
      </a:accent1>
      <a:accent2>
        <a:srgbClr val="AACD5B"/>
      </a:accent2>
      <a:accent3>
        <a:srgbClr val="65A9E1"/>
      </a:accent3>
      <a:accent4>
        <a:srgbClr val="6274D8"/>
      </a:accent4>
      <a:accent5>
        <a:srgbClr val="AB54D7"/>
      </a:accent5>
      <a:accent6>
        <a:srgbClr val="D15B37"/>
      </a:accent6>
      <a:hlink>
        <a:srgbClr val="BFE962"/>
      </a:hlink>
      <a:folHlink>
        <a:srgbClr val="C0D591"/>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47428100-C732-4B2E-A30A-5273F581A0FA}"/>
    </a:ext>
  </a:extLst>
</a:theme>
</file>

<file path=docProps/app.xml><?xml version="1.0" encoding="utf-8"?>
<Properties xmlns="http://schemas.openxmlformats.org/officeDocument/2006/extended-properties" xmlns:vt="http://schemas.openxmlformats.org/officeDocument/2006/docPropsVTypes">
  <Template>TM04033923[[fn=Depth]]</Template>
  <TotalTime>506</TotalTime>
  <Words>688</Words>
  <Application>Microsoft Office PowerPoint</Application>
  <PresentationFormat>Widescreen</PresentationFormat>
  <Paragraphs>41</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Corbel</vt:lpstr>
      <vt:lpstr>Depth</vt:lpstr>
      <vt:lpstr>Vista Real Estate</vt:lpstr>
      <vt:lpstr>Vista History</vt:lpstr>
      <vt:lpstr>Investment Profile</vt:lpstr>
      <vt:lpstr>Vista Development Investments</vt:lpstr>
      <vt:lpstr>Vista Office Investments</vt:lpstr>
      <vt:lpstr>Vista Investment Returns</vt:lpstr>
      <vt:lpstr>Vista Management Team</vt:lpstr>
      <vt:lpstr>Vista Management Team</vt:lpstr>
      <vt:lpstr>Vista Management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Runkel</dc:creator>
  <cp:lastModifiedBy>Matt Runkel</cp:lastModifiedBy>
  <cp:revision>39</cp:revision>
  <dcterms:created xsi:type="dcterms:W3CDTF">2016-12-28T19:14:35Z</dcterms:created>
  <dcterms:modified xsi:type="dcterms:W3CDTF">2017-02-27T16:43:59Z</dcterms:modified>
</cp:coreProperties>
</file>